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8" r:id="rId1"/>
  </p:sldMasterIdLst>
  <p:notesMasterIdLst>
    <p:notesMasterId r:id="rId33"/>
  </p:notesMasterIdLst>
  <p:sldIdLst>
    <p:sldId id="1850" r:id="rId2"/>
    <p:sldId id="1854" r:id="rId3"/>
    <p:sldId id="1834" r:id="rId4"/>
    <p:sldId id="1835" r:id="rId5"/>
    <p:sldId id="1836" r:id="rId6"/>
    <p:sldId id="1904" r:id="rId7"/>
    <p:sldId id="1906" r:id="rId8"/>
    <p:sldId id="1905" r:id="rId9"/>
    <p:sldId id="1907" r:id="rId10"/>
    <p:sldId id="1908" r:id="rId11"/>
    <p:sldId id="1909" r:id="rId12"/>
    <p:sldId id="1910" r:id="rId13"/>
    <p:sldId id="1912" r:id="rId14"/>
    <p:sldId id="1913" r:id="rId15"/>
    <p:sldId id="1911" r:id="rId16"/>
    <p:sldId id="1914" r:id="rId17"/>
    <p:sldId id="1915" r:id="rId18"/>
    <p:sldId id="1916" r:id="rId19"/>
    <p:sldId id="1917" r:id="rId20"/>
    <p:sldId id="1918" r:id="rId21"/>
    <p:sldId id="1919" r:id="rId22"/>
    <p:sldId id="1920" r:id="rId23"/>
    <p:sldId id="1921" r:id="rId24"/>
    <p:sldId id="1927" r:id="rId25"/>
    <p:sldId id="1928" r:id="rId26"/>
    <p:sldId id="1929" r:id="rId27"/>
    <p:sldId id="1922" r:id="rId28"/>
    <p:sldId id="1923" r:id="rId29"/>
    <p:sldId id="1924" r:id="rId30"/>
    <p:sldId id="1925" r:id="rId31"/>
    <p:sldId id="1926" r:id="rId32"/>
  </p:sldIdLst>
  <p:sldSz cx="12192000" cy="6858000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E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216"/>
    <p:restoredTop sz="96327"/>
  </p:normalViewPr>
  <p:slideViewPr>
    <p:cSldViewPr snapToGrid="0">
      <p:cViewPr varScale="1">
        <p:scale>
          <a:sx n="76" d="100"/>
          <a:sy n="76" d="100"/>
        </p:scale>
        <p:origin x="216" y="3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D287E-D527-974B-B600-3E9121D74DD6}" type="datetimeFigureOut">
              <a:t>30.09.2025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Click to edit text pattern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B2716-3F43-D944-8DC3-572DF6A1D1B0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6361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4214C-5F02-68CE-F28D-8936F359C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50BB6F66-5570-028F-4E7D-C35CC5C58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263530AD-BAB4-A4BA-5966-9C7CD1493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121816F-2ABC-26EA-F2A7-E40E9D6A9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1E90F-3AD1-6241-8613-F10821DD0E5A}" type="slidenum"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7513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3C7F3-1555-7142-C696-C5F3F02D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2BE3880C-0C36-B95D-951D-AB5B023A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BC7C2750-F8B6-0FC9-0C34-4B83E111D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3CB2638-6904-7989-C735-B294BF2FD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1E90F-3AD1-6241-8613-F10821DD0E5A}" type="slidenum"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5533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9F72A-18B1-F1F9-CA4D-EACEA7D23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CFFDC5DD-01CC-5BBD-9575-D178E5C0D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8775F4D8-84B4-E3EC-B712-96DE4C617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8490D1C-3FF6-1486-5CD1-5B5C83055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1E90F-3AD1-6241-8613-F10821DD0E5A}" type="slidenum"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00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7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0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45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754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A1F307D5-111E-EB7E-C2C6-F8D4863D0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4" y="2620597"/>
            <a:ext cx="3204308" cy="1616807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387157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8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87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58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655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02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6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0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1314532" y="2408241"/>
            <a:ext cx="4320117" cy="1216025"/>
          </a:xfrm>
        </p:spPr>
        <p:txBody>
          <a:bodyPr anchor="ctr"/>
          <a:lstStyle>
            <a:lvl1pPr marL="0" indent="0" algn="r">
              <a:buNone/>
              <a:defRPr sz="44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5896240" y="2408241"/>
            <a:ext cx="4320117" cy="1216025"/>
          </a:xfrm>
        </p:spPr>
        <p:txBody>
          <a:bodyPr anchor="ctr"/>
          <a:lstStyle>
            <a:lvl1pPr marL="0" indent="0" algn="l">
              <a:buNone/>
              <a:defRPr sz="44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15989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Click to edit the style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Click to edit text pattern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</p:sldLayoutIdLst>
  <p:txStyles>
    <p:titleStyle>
      <a:lvl1pPr algn="ctr" defTabSz="914377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log.langchain.dev/langgraph-multi-agent-workflows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803CA0-CA83-0715-D99D-ED56FA898F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Multi-agent structures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44358B8-8AC5-B8B4-0B69-E99785ECCE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/>
              <a:t>and agentic mesh with A2A</a:t>
            </a:r>
          </a:p>
        </p:txBody>
      </p:sp>
    </p:spTree>
    <p:extLst>
      <p:ext uri="{BB962C8B-B14F-4D97-AF65-F5344CB8AC3E}">
        <p14:creationId xmlns:p14="http://schemas.microsoft.com/office/powerpoint/2010/main" val="3177439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02C9B-82AB-50D1-BEE3-676C68D84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a 13">
            <a:extLst>
              <a:ext uri="{FF2B5EF4-FFF2-40B4-BE49-F238E27FC236}">
                <a16:creationId xmlns:a16="http://schemas.microsoft.com/office/drawing/2014/main" id="{1E14ECC8-14A4-CF59-8371-A36F92479EF0}"/>
              </a:ext>
            </a:extLst>
          </p:cNvPr>
          <p:cNvGrpSpPr/>
          <p:nvPr/>
        </p:nvGrpSpPr>
        <p:grpSpPr>
          <a:xfrm>
            <a:off x="8196400" y="2918743"/>
            <a:ext cx="2543317" cy="1665961"/>
            <a:chOff x="6600683" y="2596018"/>
            <a:chExt cx="2543317" cy="1665961"/>
          </a:xfrm>
        </p:grpSpPr>
        <p:pic>
          <p:nvPicPr>
            <p:cNvPr id="4" name="Obraz 3">
              <a:extLst>
                <a:ext uri="{FF2B5EF4-FFF2-40B4-BE49-F238E27FC236}">
                  <a16:creationId xmlns:a16="http://schemas.microsoft.com/office/drawing/2014/main" id="{349C366B-10F3-D0C9-D027-989CD45C9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8334" y="2824125"/>
              <a:ext cx="1953045" cy="1209750"/>
            </a:xfrm>
            <a:prstGeom prst="rect">
              <a:avLst/>
            </a:prstGeom>
          </p:spPr>
        </p:pic>
        <p:grpSp>
          <p:nvGrpSpPr>
            <p:cNvPr id="10" name="Grupa 9">
              <a:extLst>
                <a:ext uri="{FF2B5EF4-FFF2-40B4-BE49-F238E27FC236}">
                  <a16:creationId xmlns:a16="http://schemas.microsoft.com/office/drawing/2014/main" id="{B84B8930-F0E3-6914-A1C1-FB6D4C6392DC}"/>
                </a:ext>
              </a:extLst>
            </p:cNvPr>
            <p:cNvGrpSpPr/>
            <p:nvPr/>
          </p:nvGrpSpPr>
          <p:grpSpPr>
            <a:xfrm>
              <a:off x="6600683" y="2596018"/>
              <a:ext cx="2543317" cy="1665961"/>
              <a:chOff x="1150142" y="2630466"/>
              <a:chExt cx="2543317" cy="1665961"/>
            </a:xfrm>
          </p:grpSpPr>
          <p:sp>
            <p:nvSpPr>
              <p:cNvPr id="7" name="Prostokąt 6">
                <a:extLst>
                  <a:ext uri="{FF2B5EF4-FFF2-40B4-BE49-F238E27FC236}">
                    <a16:creationId xmlns:a16="http://schemas.microsoft.com/office/drawing/2014/main" id="{609F1B06-0A4E-0AB9-A8DF-7268E63D8B20}"/>
                  </a:ext>
                </a:extLst>
              </p:cNvPr>
              <p:cNvSpPr/>
              <p:nvPr/>
            </p:nvSpPr>
            <p:spPr>
              <a:xfrm>
                <a:off x="1340285" y="2630466"/>
                <a:ext cx="2353174" cy="166596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9" name="Obraz 8">
                <a:extLst>
                  <a:ext uri="{FF2B5EF4-FFF2-40B4-BE49-F238E27FC236}">
                    <a16:creationId xmlns:a16="http://schemas.microsoft.com/office/drawing/2014/main" id="{F4E42204-2858-294C-8BF0-8A7093866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0142" y="3302755"/>
                <a:ext cx="304800" cy="266700"/>
              </a:xfrm>
              <a:prstGeom prst="rect">
                <a:avLst/>
              </a:prstGeom>
            </p:spPr>
          </p:pic>
        </p:grpSp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8E23F339-2CE1-D6EA-B786-F226481A46E1}"/>
              </a:ext>
            </a:extLst>
          </p:cNvPr>
          <p:cNvGrpSpPr/>
          <p:nvPr/>
        </p:nvGrpSpPr>
        <p:grpSpPr>
          <a:xfrm>
            <a:off x="4424295" y="2918742"/>
            <a:ext cx="1906209" cy="1665961"/>
            <a:chOff x="1302542" y="2782866"/>
            <a:chExt cx="1906209" cy="1665961"/>
          </a:xfrm>
        </p:grpSpPr>
        <p:pic>
          <p:nvPicPr>
            <p:cNvPr id="2" name="Grafika 1" descr="Robot kontur">
              <a:extLst>
                <a:ext uri="{FF2B5EF4-FFF2-40B4-BE49-F238E27FC236}">
                  <a16:creationId xmlns:a16="http://schemas.microsoft.com/office/drawing/2014/main" id="{D675E9DF-87B1-38AF-D4E4-F93735FD0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47987" y="3115469"/>
              <a:ext cx="949783" cy="949783"/>
            </a:xfrm>
            <a:prstGeom prst="rect">
              <a:avLst/>
            </a:prstGeom>
          </p:spPr>
        </p:pic>
        <p:grpSp>
          <p:nvGrpSpPr>
            <p:cNvPr id="11" name="Grupa 10">
              <a:extLst>
                <a:ext uri="{FF2B5EF4-FFF2-40B4-BE49-F238E27FC236}">
                  <a16:creationId xmlns:a16="http://schemas.microsoft.com/office/drawing/2014/main" id="{081933BA-2D59-4AF7-B393-0F09791DED4B}"/>
                </a:ext>
              </a:extLst>
            </p:cNvPr>
            <p:cNvGrpSpPr/>
            <p:nvPr/>
          </p:nvGrpSpPr>
          <p:grpSpPr>
            <a:xfrm>
              <a:off x="1302542" y="2782866"/>
              <a:ext cx="1906209" cy="1665961"/>
              <a:chOff x="1150142" y="2630466"/>
              <a:chExt cx="1906209" cy="1665961"/>
            </a:xfrm>
          </p:grpSpPr>
          <p:sp>
            <p:nvSpPr>
              <p:cNvPr id="12" name="Prostokąt 11">
                <a:extLst>
                  <a:ext uri="{FF2B5EF4-FFF2-40B4-BE49-F238E27FC236}">
                    <a16:creationId xmlns:a16="http://schemas.microsoft.com/office/drawing/2014/main" id="{205EF727-0050-E947-B5F8-1EFA3683F4EC}"/>
                  </a:ext>
                </a:extLst>
              </p:cNvPr>
              <p:cNvSpPr/>
              <p:nvPr/>
            </p:nvSpPr>
            <p:spPr>
              <a:xfrm>
                <a:off x="1340285" y="2630466"/>
                <a:ext cx="1716066" cy="166596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13" name="Obraz 12">
                <a:extLst>
                  <a:ext uri="{FF2B5EF4-FFF2-40B4-BE49-F238E27FC236}">
                    <a16:creationId xmlns:a16="http://schemas.microsoft.com/office/drawing/2014/main" id="{ED9EABB0-A733-1200-69B7-B74A2A2C6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0142" y="3302755"/>
                <a:ext cx="304800" cy="266700"/>
              </a:xfrm>
              <a:prstGeom prst="rect">
                <a:avLst/>
              </a:prstGeom>
            </p:spPr>
          </p:pic>
        </p:grpSp>
      </p:grpSp>
      <p:sp>
        <p:nvSpPr>
          <p:cNvPr id="16" name="Tytuł 15">
            <a:extLst>
              <a:ext uri="{FF2B5EF4-FFF2-40B4-BE49-F238E27FC236}">
                <a16:creationId xmlns:a16="http://schemas.microsoft.com/office/drawing/2014/main" id="{5BF60096-6167-EC22-F42F-59BEC1B6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Agent needs to communicate</a:t>
            </a:r>
          </a:p>
        </p:txBody>
      </p:sp>
    </p:spTree>
    <p:extLst>
      <p:ext uri="{BB962C8B-B14F-4D97-AF65-F5344CB8AC3E}">
        <p14:creationId xmlns:p14="http://schemas.microsoft.com/office/powerpoint/2010/main" val="3638399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47F16-C226-EC15-537C-5F76A5F6B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a 14">
            <a:extLst>
              <a:ext uri="{FF2B5EF4-FFF2-40B4-BE49-F238E27FC236}">
                <a16:creationId xmlns:a16="http://schemas.microsoft.com/office/drawing/2014/main" id="{BB450D9D-6ABE-92E1-17A6-D80E4BA5DB2E}"/>
              </a:ext>
            </a:extLst>
          </p:cNvPr>
          <p:cNvGrpSpPr/>
          <p:nvPr/>
        </p:nvGrpSpPr>
        <p:grpSpPr>
          <a:xfrm>
            <a:off x="2828578" y="2757378"/>
            <a:ext cx="1906209" cy="1665961"/>
            <a:chOff x="1302542" y="2782866"/>
            <a:chExt cx="1906209" cy="1665961"/>
          </a:xfrm>
        </p:grpSpPr>
        <p:pic>
          <p:nvPicPr>
            <p:cNvPr id="2" name="Grafika 1" descr="Robot kontur">
              <a:extLst>
                <a:ext uri="{FF2B5EF4-FFF2-40B4-BE49-F238E27FC236}">
                  <a16:creationId xmlns:a16="http://schemas.microsoft.com/office/drawing/2014/main" id="{77D6AF59-AAE4-6F5F-5AA2-404AF76D1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47987" y="3115469"/>
              <a:ext cx="949783" cy="949783"/>
            </a:xfrm>
            <a:prstGeom prst="rect">
              <a:avLst/>
            </a:prstGeom>
          </p:spPr>
        </p:pic>
        <p:grpSp>
          <p:nvGrpSpPr>
            <p:cNvPr id="11" name="Grupa 10">
              <a:extLst>
                <a:ext uri="{FF2B5EF4-FFF2-40B4-BE49-F238E27FC236}">
                  <a16:creationId xmlns:a16="http://schemas.microsoft.com/office/drawing/2014/main" id="{CFA59DBC-5838-C0EF-F45B-30D3D6F0446E}"/>
                </a:ext>
              </a:extLst>
            </p:cNvPr>
            <p:cNvGrpSpPr/>
            <p:nvPr/>
          </p:nvGrpSpPr>
          <p:grpSpPr>
            <a:xfrm>
              <a:off x="1302542" y="2782866"/>
              <a:ext cx="1906209" cy="1665961"/>
              <a:chOff x="1150142" y="2630466"/>
              <a:chExt cx="1906209" cy="1665961"/>
            </a:xfrm>
          </p:grpSpPr>
          <p:sp>
            <p:nvSpPr>
              <p:cNvPr id="12" name="Prostokąt 11">
                <a:extLst>
                  <a:ext uri="{FF2B5EF4-FFF2-40B4-BE49-F238E27FC236}">
                    <a16:creationId xmlns:a16="http://schemas.microsoft.com/office/drawing/2014/main" id="{8301586E-C583-2F89-3B0B-792260B5D96B}"/>
                  </a:ext>
                </a:extLst>
              </p:cNvPr>
              <p:cNvSpPr/>
              <p:nvPr/>
            </p:nvSpPr>
            <p:spPr>
              <a:xfrm>
                <a:off x="1340285" y="2630466"/>
                <a:ext cx="1716066" cy="166596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pic>
            <p:nvPicPr>
              <p:cNvPr id="13" name="Obraz 12">
                <a:extLst>
                  <a:ext uri="{FF2B5EF4-FFF2-40B4-BE49-F238E27FC236}">
                    <a16:creationId xmlns:a16="http://schemas.microsoft.com/office/drawing/2014/main" id="{E4A92E35-2CA4-6341-31D7-F22DC35CF0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0142" y="3302755"/>
                <a:ext cx="304800" cy="266700"/>
              </a:xfrm>
              <a:prstGeom prst="rect">
                <a:avLst/>
              </a:prstGeom>
            </p:spPr>
          </p:pic>
        </p:grp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A9665E2C-683D-D5BA-3DD0-F9FB69D21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263" y="2908"/>
            <a:ext cx="2822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62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B2700-59B3-BC9D-687D-614DD1534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ytuł 15">
            <a:extLst>
              <a:ext uri="{FF2B5EF4-FFF2-40B4-BE49-F238E27FC236}">
                <a16:creationId xmlns:a16="http://schemas.microsoft.com/office/drawing/2014/main" id="{68E97F03-C8C8-A4F9-1143-CE460C78A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This communication needs to be managed</a:t>
            </a:r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87D80DA6-0ECE-F7C4-9E9C-E474D92F5884}"/>
              </a:ext>
            </a:extLst>
          </p:cNvPr>
          <p:cNvGrpSpPr/>
          <p:nvPr/>
        </p:nvGrpSpPr>
        <p:grpSpPr>
          <a:xfrm>
            <a:off x="1792941" y="2551791"/>
            <a:ext cx="2779059" cy="2814918"/>
            <a:chOff x="4105835" y="2348753"/>
            <a:chExt cx="2779059" cy="2814918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C3222AE8-E5DB-B105-DD34-DD8B142B090F}"/>
                </a:ext>
              </a:extLst>
            </p:cNvPr>
            <p:cNvSpPr/>
            <p:nvPr/>
          </p:nvSpPr>
          <p:spPr>
            <a:xfrm>
              <a:off x="4105835" y="2348753"/>
              <a:ext cx="2779059" cy="2814918"/>
            </a:xfrm>
            <a:prstGeom prst="rect">
              <a:avLst/>
            </a:prstGeom>
            <a:solidFill>
              <a:srgbClr val="FFC000">
                <a:alpha val="1463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5" name="Grupa 14">
              <a:extLst>
                <a:ext uri="{FF2B5EF4-FFF2-40B4-BE49-F238E27FC236}">
                  <a16:creationId xmlns:a16="http://schemas.microsoft.com/office/drawing/2014/main" id="{4E87458F-A00A-1DF3-4390-4F1AEF153232}"/>
                </a:ext>
              </a:extLst>
            </p:cNvPr>
            <p:cNvGrpSpPr/>
            <p:nvPr/>
          </p:nvGrpSpPr>
          <p:grpSpPr>
            <a:xfrm>
              <a:off x="4424295" y="2918742"/>
              <a:ext cx="1906209" cy="1665961"/>
              <a:chOff x="1302542" y="2782866"/>
              <a:chExt cx="1906209" cy="1665961"/>
            </a:xfrm>
          </p:grpSpPr>
          <p:pic>
            <p:nvPicPr>
              <p:cNvPr id="2" name="Grafika 1" descr="Robot kontur">
                <a:extLst>
                  <a:ext uri="{FF2B5EF4-FFF2-40B4-BE49-F238E27FC236}">
                    <a16:creationId xmlns:a16="http://schemas.microsoft.com/office/drawing/2014/main" id="{09BEEC86-204F-E042-4842-4B79BC76D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7987" y="3115469"/>
                <a:ext cx="949783" cy="949783"/>
              </a:xfrm>
              <a:prstGeom prst="rect">
                <a:avLst/>
              </a:prstGeom>
            </p:spPr>
          </p:pic>
          <p:grpSp>
            <p:nvGrpSpPr>
              <p:cNvPr id="11" name="Grupa 10">
                <a:extLst>
                  <a:ext uri="{FF2B5EF4-FFF2-40B4-BE49-F238E27FC236}">
                    <a16:creationId xmlns:a16="http://schemas.microsoft.com/office/drawing/2014/main" id="{27AE0D87-AA38-9AA9-F0A5-1613898C226A}"/>
                  </a:ext>
                </a:extLst>
              </p:cNvPr>
              <p:cNvGrpSpPr/>
              <p:nvPr/>
            </p:nvGrpSpPr>
            <p:grpSpPr>
              <a:xfrm>
                <a:off x="1302542" y="2782866"/>
                <a:ext cx="1906209" cy="1665961"/>
                <a:chOff x="1150142" y="2630466"/>
                <a:chExt cx="1906209" cy="1665961"/>
              </a:xfrm>
            </p:grpSpPr>
            <p:sp>
              <p:nvSpPr>
                <p:cNvPr id="12" name="Prostokąt 11">
                  <a:extLst>
                    <a:ext uri="{FF2B5EF4-FFF2-40B4-BE49-F238E27FC236}">
                      <a16:creationId xmlns:a16="http://schemas.microsoft.com/office/drawing/2014/main" id="{6E0A81B3-9C15-15D7-23FD-E8858BCF1A5C}"/>
                    </a:ext>
                  </a:extLst>
                </p:cNvPr>
                <p:cNvSpPr/>
                <p:nvPr/>
              </p:nvSpPr>
              <p:spPr>
                <a:xfrm>
                  <a:off x="1340285" y="2630466"/>
                  <a:ext cx="1716066" cy="166596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13" name="Obraz 12">
                  <a:extLst>
                    <a:ext uri="{FF2B5EF4-FFF2-40B4-BE49-F238E27FC236}">
                      <a16:creationId xmlns:a16="http://schemas.microsoft.com/office/drawing/2014/main" id="{6F2AE646-550C-81A4-7723-369123D93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50142" y="3302755"/>
                  <a:ext cx="304800" cy="2667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Obraz 4">
            <a:extLst>
              <a:ext uri="{FF2B5EF4-FFF2-40B4-BE49-F238E27FC236}">
                <a16:creationId xmlns:a16="http://schemas.microsoft.com/office/drawing/2014/main" id="{E4F5532C-0458-4A76-F96D-3CDD8408C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1580" y="2023580"/>
            <a:ext cx="6175950" cy="387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84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4E289-EACA-99A8-E0BD-DA6DDA916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ytuł 15">
            <a:extLst>
              <a:ext uri="{FF2B5EF4-FFF2-40B4-BE49-F238E27FC236}">
                <a16:creationId xmlns:a16="http://schemas.microsoft.com/office/drawing/2014/main" id="{D3F2E2FE-18EB-5C69-A604-5D514720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Agents needs to broadcast its skills and capabilities…</a:t>
            </a:r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69579478-D40B-1E19-CE21-1FF32C82C662}"/>
              </a:ext>
            </a:extLst>
          </p:cNvPr>
          <p:cNvGrpSpPr/>
          <p:nvPr/>
        </p:nvGrpSpPr>
        <p:grpSpPr>
          <a:xfrm>
            <a:off x="1456350" y="2223246"/>
            <a:ext cx="3492167" cy="3496235"/>
            <a:chOff x="3769244" y="2020208"/>
            <a:chExt cx="3492167" cy="3496235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1AFDFD53-5424-546B-F45A-ACC4831E57EE}"/>
                </a:ext>
              </a:extLst>
            </p:cNvPr>
            <p:cNvSpPr/>
            <p:nvPr/>
          </p:nvSpPr>
          <p:spPr>
            <a:xfrm>
              <a:off x="4105835" y="2348753"/>
              <a:ext cx="2779059" cy="2814918"/>
            </a:xfrm>
            <a:prstGeom prst="rect">
              <a:avLst/>
            </a:prstGeom>
            <a:solidFill>
              <a:srgbClr val="FFC000">
                <a:alpha val="1463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5" name="Grupa 14">
              <a:extLst>
                <a:ext uri="{FF2B5EF4-FFF2-40B4-BE49-F238E27FC236}">
                  <a16:creationId xmlns:a16="http://schemas.microsoft.com/office/drawing/2014/main" id="{39ED7F6A-3DB9-6ADB-C478-4F7815326318}"/>
                </a:ext>
              </a:extLst>
            </p:cNvPr>
            <p:cNvGrpSpPr/>
            <p:nvPr/>
          </p:nvGrpSpPr>
          <p:grpSpPr>
            <a:xfrm>
              <a:off x="4424295" y="2918742"/>
              <a:ext cx="1906209" cy="1665961"/>
              <a:chOff x="1302542" y="2782866"/>
              <a:chExt cx="1906209" cy="1665961"/>
            </a:xfrm>
          </p:grpSpPr>
          <p:pic>
            <p:nvPicPr>
              <p:cNvPr id="2" name="Grafika 1" descr="Robot kontur">
                <a:extLst>
                  <a:ext uri="{FF2B5EF4-FFF2-40B4-BE49-F238E27FC236}">
                    <a16:creationId xmlns:a16="http://schemas.microsoft.com/office/drawing/2014/main" id="{B1EDD1EF-A510-A809-8A33-B20A8A7561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7987" y="3115469"/>
                <a:ext cx="949783" cy="949783"/>
              </a:xfrm>
              <a:prstGeom prst="rect">
                <a:avLst/>
              </a:prstGeom>
            </p:spPr>
          </p:pic>
          <p:grpSp>
            <p:nvGrpSpPr>
              <p:cNvPr id="11" name="Grupa 10">
                <a:extLst>
                  <a:ext uri="{FF2B5EF4-FFF2-40B4-BE49-F238E27FC236}">
                    <a16:creationId xmlns:a16="http://schemas.microsoft.com/office/drawing/2014/main" id="{08E8B2E9-CD9F-DE67-63ED-8A294D4E22EA}"/>
                  </a:ext>
                </a:extLst>
              </p:cNvPr>
              <p:cNvGrpSpPr/>
              <p:nvPr/>
            </p:nvGrpSpPr>
            <p:grpSpPr>
              <a:xfrm>
                <a:off x="1302542" y="2782866"/>
                <a:ext cx="1906209" cy="1665961"/>
                <a:chOff x="1150142" y="2630466"/>
                <a:chExt cx="1906209" cy="1665961"/>
              </a:xfrm>
            </p:grpSpPr>
            <p:sp>
              <p:nvSpPr>
                <p:cNvPr id="12" name="Prostokąt 11">
                  <a:extLst>
                    <a:ext uri="{FF2B5EF4-FFF2-40B4-BE49-F238E27FC236}">
                      <a16:creationId xmlns:a16="http://schemas.microsoft.com/office/drawing/2014/main" id="{59200977-F2F7-7A31-3594-4EC6F9427C3A}"/>
                    </a:ext>
                  </a:extLst>
                </p:cNvPr>
                <p:cNvSpPr/>
                <p:nvPr/>
              </p:nvSpPr>
              <p:spPr>
                <a:xfrm>
                  <a:off x="1340285" y="2630466"/>
                  <a:ext cx="1716066" cy="166596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13" name="Obraz 12">
                  <a:extLst>
                    <a:ext uri="{FF2B5EF4-FFF2-40B4-BE49-F238E27FC236}">
                      <a16:creationId xmlns:a16="http://schemas.microsoft.com/office/drawing/2014/main" id="{9E73D8E7-7EAD-B089-B6E0-07AFD2B86E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50142" y="3302755"/>
                  <a:ext cx="304800" cy="266700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Prostokąt 18">
              <a:extLst>
                <a:ext uri="{FF2B5EF4-FFF2-40B4-BE49-F238E27FC236}">
                  <a16:creationId xmlns:a16="http://schemas.microsoft.com/office/drawing/2014/main" id="{040DEDC6-19D9-5FC3-F79A-649DCC73A05A}"/>
                </a:ext>
              </a:extLst>
            </p:cNvPr>
            <p:cNvSpPr/>
            <p:nvPr/>
          </p:nvSpPr>
          <p:spPr>
            <a:xfrm>
              <a:off x="3769244" y="2020208"/>
              <a:ext cx="3492167" cy="3496235"/>
            </a:xfrm>
            <a:prstGeom prst="rect">
              <a:avLst/>
            </a:prstGeom>
            <a:solidFill>
              <a:srgbClr val="FFC000">
                <a:alpha val="1463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74241FE-A90B-7724-0ED2-E0E30605A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468" y="25383"/>
            <a:ext cx="3721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15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71E38-1FD7-D02D-1223-88EAE58F2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ytuł 15">
            <a:extLst>
              <a:ext uri="{FF2B5EF4-FFF2-40B4-BE49-F238E27FC236}">
                <a16:creationId xmlns:a16="http://schemas.microsoft.com/office/drawing/2014/main" id="{9649EBE5-55C5-3F5A-AD4A-D5FF7C97F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… and serve its services</a:t>
            </a:r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C08E9B7A-187C-5E3B-1A79-F809174E4C8B}"/>
              </a:ext>
            </a:extLst>
          </p:cNvPr>
          <p:cNvGrpSpPr/>
          <p:nvPr/>
        </p:nvGrpSpPr>
        <p:grpSpPr>
          <a:xfrm>
            <a:off x="1456350" y="2223246"/>
            <a:ext cx="3492167" cy="3496235"/>
            <a:chOff x="3769244" y="2020208"/>
            <a:chExt cx="3492167" cy="3496235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BCFA9576-9F7A-F11D-87D5-654DEAFB2E3D}"/>
                </a:ext>
              </a:extLst>
            </p:cNvPr>
            <p:cNvSpPr/>
            <p:nvPr/>
          </p:nvSpPr>
          <p:spPr>
            <a:xfrm>
              <a:off x="4105835" y="2348753"/>
              <a:ext cx="2779059" cy="2814918"/>
            </a:xfrm>
            <a:prstGeom prst="rect">
              <a:avLst/>
            </a:prstGeom>
            <a:solidFill>
              <a:srgbClr val="FFC000">
                <a:alpha val="1463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15" name="Grupa 14">
              <a:extLst>
                <a:ext uri="{FF2B5EF4-FFF2-40B4-BE49-F238E27FC236}">
                  <a16:creationId xmlns:a16="http://schemas.microsoft.com/office/drawing/2014/main" id="{F0992CD3-3203-8BDB-F28B-90BA31492EFF}"/>
                </a:ext>
              </a:extLst>
            </p:cNvPr>
            <p:cNvGrpSpPr/>
            <p:nvPr/>
          </p:nvGrpSpPr>
          <p:grpSpPr>
            <a:xfrm>
              <a:off x="4424295" y="2918742"/>
              <a:ext cx="1906209" cy="1665961"/>
              <a:chOff x="1302542" y="2782866"/>
              <a:chExt cx="1906209" cy="1665961"/>
            </a:xfrm>
          </p:grpSpPr>
          <p:pic>
            <p:nvPicPr>
              <p:cNvPr id="2" name="Grafika 1" descr="Robot kontur">
                <a:extLst>
                  <a:ext uri="{FF2B5EF4-FFF2-40B4-BE49-F238E27FC236}">
                    <a16:creationId xmlns:a16="http://schemas.microsoft.com/office/drawing/2014/main" id="{E59F9922-B6AA-093C-7DEB-D4C8256AD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7987" y="3115469"/>
                <a:ext cx="949783" cy="949783"/>
              </a:xfrm>
              <a:prstGeom prst="rect">
                <a:avLst/>
              </a:prstGeom>
            </p:spPr>
          </p:pic>
          <p:grpSp>
            <p:nvGrpSpPr>
              <p:cNvPr id="11" name="Grupa 10">
                <a:extLst>
                  <a:ext uri="{FF2B5EF4-FFF2-40B4-BE49-F238E27FC236}">
                    <a16:creationId xmlns:a16="http://schemas.microsoft.com/office/drawing/2014/main" id="{EF024CC2-C6A2-C1B9-E146-87E93EE4B0A6}"/>
                  </a:ext>
                </a:extLst>
              </p:cNvPr>
              <p:cNvGrpSpPr/>
              <p:nvPr/>
            </p:nvGrpSpPr>
            <p:grpSpPr>
              <a:xfrm>
                <a:off x="1302542" y="2782866"/>
                <a:ext cx="1906209" cy="1665961"/>
                <a:chOff x="1150142" y="2630466"/>
                <a:chExt cx="1906209" cy="1665961"/>
              </a:xfrm>
            </p:grpSpPr>
            <p:sp>
              <p:nvSpPr>
                <p:cNvPr id="12" name="Prostokąt 11">
                  <a:extLst>
                    <a:ext uri="{FF2B5EF4-FFF2-40B4-BE49-F238E27FC236}">
                      <a16:creationId xmlns:a16="http://schemas.microsoft.com/office/drawing/2014/main" id="{9FA8C5E6-7347-D87E-3455-2CC1E122C37F}"/>
                    </a:ext>
                  </a:extLst>
                </p:cNvPr>
                <p:cNvSpPr/>
                <p:nvPr/>
              </p:nvSpPr>
              <p:spPr>
                <a:xfrm>
                  <a:off x="1340285" y="2630466"/>
                  <a:ext cx="1716066" cy="166596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pic>
              <p:nvPicPr>
                <p:cNvPr id="13" name="Obraz 12">
                  <a:extLst>
                    <a:ext uri="{FF2B5EF4-FFF2-40B4-BE49-F238E27FC236}">
                      <a16:creationId xmlns:a16="http://schemas.microsoft.com/office/drawing/2014/main" id="{36509D54-96F0-497B-68BF-F1963A595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50142" y="3302755"/>
                  <a:ext cx="304800" cy="266700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Prostokąt 18">
              <a:extLst>
                <a:ext uri="{FF2B5EF4-FFF2-40B4-BE49-F238E27FC236}">
                  <a16:creationId xmlns:a16="http://schemas.microsoft.com/office/drawing/2014/main" id="{3ABDFB77-2753-53CF-F907-2B07E07E57C8}"/>
                </a:ext>
              </a:extLst>
            </p:cNvPr>
            <p:cNvSpPr/>
            <p:nvPr/>
          </p:nvSpPr>
          <p:spPr>
            <a:xfrm>
              <a:off x="3769244" y="2020208"/>
              <a:ext cx="3492167" cy="3496235"/>
            </a:xfrm>
            <a:prstGeom prst="rect">
              <a:avLst/>
            </a:prstGeom>
            <a:solidFill>
              <a:srgbClr val="FFC000">
                <a:alpha val="1463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5" name="Obraz 4">
            <a:extLst>
              <a:ext uri="{FF2B5EF4-FFF2-40B4-BE49-F238E27FC236}">
                <a16:creationId xmlns:a16="http://schemas.microsoft.com/office/drawing/2014/main" id="{DA6ED43A-1D26-7595-856D-E18537FC1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899" y="2266933"/>
            <a:ext cx="21717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15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EB0AF-386D-4098-3A5A-0513A6867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261FF493-787A-A173-A76A-EEA2B2F5E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46" y="1286802"/>
            <a:ext cx="9857254" cy="428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63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A906B-7BD4-BFE5-BE9D-3994DFC5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614E8DC-FA73-81A6-DC73-F3EC80C1C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Control points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80449CAD-D5F1-F3E6-D93B-DE3CF7599C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3341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B82FE-219F-F18B-B4B5-C4CFD9DF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FA76FA72-0C14-3778-147A-CC7DE7004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977" y="1980345"/>
            <a:ext cx="5697071" cy="2476197"/>
          </a:xfrm>
          <a:prstGeom prst="rect">
            <a:avLst/>
          </a:prstGeom>
        </p:spPr>
      </p:pic>
      <p:sp>
        <p:nvSpPr>
          <p:cNvPr id="2" name="Objaśnienie liniowe 1 (kreska) 1">
            <a:extLst>
              <a:ext uri="{FF2B5EF4-FFF2-40B4-BE49-F238E27FC236}">
                <a16:creationId xmlns:a16="http://schemas.microsoft.com/office/drawing/2014/main" id="{734DD6E3-DCA5-F310-B480-DF5A8DF0F48D}"/>
              </a:ext>
            </a:extLst>
          </p:cNvPr>
          <p:cNvSpPr/>
          <p:nvPr/>
        </p:nvSpPr>
        <p:spPr>
          <a:xfrm>
            <a:off x="9464517" y="417884"/>
            <a:ext cx="986117" cy="609600"/>
          </a:xfrm>
          <a:prstGeom prst="accentCallout1">
            <a:avLst>
              <a:gd name="adj1" fmla="val 18750"/>
              <a:gd name="adj2" fmla="val -8333"/>
              <a:gd name="adj3" fmla="val 280854"/>
              <a:gd name="adj4" fmla="val -100707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6F20277-5232-BAD2-AF67-48A1E668E6C8}"/>
              </a:ext>
            </a:extLst>
          </p:cNvPr>
          <p:cNvSpPr txBox="1"/>
          <p:nvPr/>
        </p:nvSpPr>
        <p:spPr>
          <a:xfrm>
            <a:off x="10649606" y="353352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purpose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E46F24FE-242D-616A-6C97-E6DB4457F08E}"/>
              </a:ext>
            </a:extLst>
          </p:cNvPr>
          <p:cNvSpPr txBox="1"/>
          <p:nvPr/>
        </p:nvSpPr>
        <p:spPr>
          <a:xfrm>
            <a:off x="10649606" y="842818"/>
            <a:ext cx="74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graph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6BF6679-E344-0010-AD41-038E47E32EAF}"/>
              </a:ext>
            </a:extLst>
          </p:cNvPr>
          <p:cNvSpPr txBox="1"/>
          <p:nvPr/>
        </p:nvSpPr>
        <p:spPr>
          <a:xfrm>
            <a:off x="10649605" y="1332284"/>
            <a:ext cx="109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LLM/SLM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32D637B-BA92-09DE-024E-2799FE753EC5}"/>
              </a:ext>
            </a:extLst>
          </p:cNvPr>
          <p:cNvSpPr txBox="1"/>
          <p:nvPr/>
        </p:nvSpPr>
        <p:spPr>
          <a:xfrm>
            <a:off x="10649605" y="1795679"/>
            <a:ext cx="1375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4277256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FB2F5-A2F9-B88A-8E59-8F95CA1B9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3E88A71C-BA2F-3DB2-DB37-688F6AA8F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977" y="1980345"/>
            <a:ext cx="5697071" cy="2476197"/>
          </a:xfrm>
          <a:prstGeom prst="rect">
            <a:avLst/>
          </a:prstGeom>
        </p:spPr>
      </p:pic>
      <p:sp>
        <p:nvSpPr>
          <p:cNvPr id="2" name="Objaśnienie liniowe 1 (kreska) 1">
            <a:extLst>
              <a:ext uri="{FF2B5EF4-FFF2-40B4-BE49-F238E27FC236}">
                <a16:creationId xmlns:a16="http://schemas.microsoft.com/office/drawing/2014/main" id="{30369C5F-6888-C7DA-DF06-F937300ADA17}"/>
              </a:ext>
            </a:extLst>
          </p:cNvPr>
          <p:cNvSpPr/>
          <p:nvPr/>
        </p:nvSpPr>
        <p:spPr>
          <a:xfrm>
            <a:off x="9137946" y="417884"/>
            <a:ext cx="986117" cy="609600"/>
          </a:xfrm>
          <a:prstGeom prst="accentCallout1">
            <a:avLst>
              <a:gd name="adj1" fmla="val 18750"/>
              <a:gd name="adj2" fmla="val -8333"/>
              <a:gd name="adj3" fmla="val 280854"/>
              <a:gd name="adj4" fmla="val -100707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CEEDFDA-5E13-8EC6-6632-4011F075EAB1}"/>
              </a:ext>
            </a:extLst>
          </p:cNvPr>
          <p:cNvSpPr txBox="1"/>
          <p:nvPr/>
        </p:nvSpPr>
        <p:spPr>
          <a:xfrm>
            <a:off x="10649606" y="347414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skills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586A7F4-56A7-D358-6952-1F86F4FDF34A}"/>
              </a:ext>
            </a:extLst>
          </p:cNvPr>
          <p:cNvSpPr txBox="1"/>
          <p:nvPr/>
        </p:nvSpPr>
        <p:spPr>
          <a:xfrm>
            <a:off x="10649606" y="1222829"/>
            <a:ext cx="134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capabilities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2FBEA0B-CC1A-4CE7-D226-8146F0502D5C}"/>
              </a:ext>
            </a:extLst>
          </p:cNvPr>
          <p:cNvSpPr txBox="1"/>
          <p:nvPr/>
        </p:nvSpPr>
        <p:spPr>
          <a:xfrm>
            <a:off x="10649605" y="1712295"/>
            <a:ext cx="91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scoring</a:t>
            </a:r>
          </a:p>
          <a:p>
            <a:endParaRPr lang="pl-PL"/>
          </a:p>
          <a:p>
            <a:r>
              <a:rPr lang="pl-PL"/>
              <a:t>…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5FEC864A-79EF-4E38-880C-B33143326F72}"/>
              </a:ext>
            </a:extLst>
          </p:cNvPr>
          <p:cNvSpPr txBox="1"/>
          <p:nvPr/>
        </p:nvSpPr>
        <p:spPr>
          <a:xfrm>
            <a:off x="10649606" y="775885"/>
            <a:ext cx="1375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6047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75414-28F1-7DDA-F867-F0DD349BE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9B0F60A5-EE62-0376-EDBD-830DBC600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977" y="1980345"/>
            <a:ext cx="5697071" cy="2476197"/>
          </a:xfrm>
          <a:prstGeom prst="rect">
            <a:avLst/>
          </a:prstGeom>
        </p:spPr>
      </p:pic>
      <p:sp>
        <p:nvSpPr>
          <p:cNvPr id="2" name="Objaśnienie liniowe 1 (kreska) 1">
            <a:extLst>
              <a:ext uri="{FF2B5EF4-FFF2-40B4-BE49-F238E27FC236}">
                <a16:creationId xmlns:a16="http://schemas.microsoft.com/office/drawing/2014/main" id="{48C642FB-A104-CA2C-E9F6-0D11B36024A5}"/>
              </a:ext>
            </a:extLst>
          </p:cNvPr>
          <p:cNvSpPr/>
          <p:nvPr/>
        </p:nvSpPr>
        <p:spPr>
          <a:xfrm>
            <a:off x="7956352" y="634218"/>
            <a:ext cx="1900168" cy="609600"/>
          </a:xfrm>
          <a:prstGeom prst="accentCallout1">
            <a:avLst>
              <a:gd name="adj1" fmla="val 18750"/>
              <a:gd name="adj2" fmla="val -8333"/>
              <a:gd name="adj3" fmla="val 327607"/>
              <a:gd name="adj4" fmla="val -62271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Communication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2BCFBB9F-A2FC-775E-A6B6-063F824E49DB}"/>
              </a:ext>
            </a:extLst>
          </p:cNvPr>
          <p:cNvSpPr txBox="1"/>
          <p:nvPr/>
        </p:nvSpPr>
        <p:spPr>
          <a:xfrm>
            <a:off x="10361221" y="344384"/>
            <a:ext cx="12323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Logging</a:t>
            </a:r>
          </a:p>
          <a:p>
            <a:endParaRPr lang="pl-PL"/>
          </a:p>
          <a:p>
            <a:r>
              <a:rPr lang="pl-PL"/>
              <a:t>Metrics</a:t>
            </a:r>
          </a:p>
          <a:p>
            <a:endParaRPr lang="pl-PL"/>
          </a:p>
          <a:p>
            <a:r>
              <a:rPr lang="pl-PL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4046515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58A52-9944-A792-211E-090D0A1E0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8F4F26-16A5-9209-461F-DC62F2D31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/>
              <a:t>Agents in multi-agent structures can be organized into different hierarchical structures</a:t>
            </a:r>
          </a:p>
        </p:txBody>
      </p:sp>
    </p:spTree>
    <p:extLst>
      <p:ext uri="{BB962C8B-B14F-4D97-AF65-F5344CB8AC3E}">
        <p14:creationId xmlns:p14="http://schemas.microsoft.com/office/powerpoint/2010/main" val="174136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306A3-24AC-4B84-A803-11370D6D4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98971692-401A-3446-C3FD-3FC79E8FE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977" y="1980345"/>
            <a:ext cx="5697071" cy="2476197"/>
          </a:xfrm>
          <a:prstGeom prst="rect">
            <a:avLst/>
          </a:prstGeom>
        </p:spPr>
      </p:pic>
      <p:sp>
        <p:nvSpPr>
          <p:cNvPr id="2" name="Objaśnienie liniowe 1 (kreska) 1">
            <a:extLst>
              <a:ext uri="{FF2B5EF4-FFF2-40B4-BE49-F238E27FC236}">
                <a16:creationId xmlns:a16="http://schemas.microsoft.com/office/drawing/2014/main" id="{5A4CFC0D-6C89-468F-6B4D-7196961B91B1}"/>
              </a:ext>
            </a:extLst>
          </p:cNvPr>
          <p:cNvSpPr/>
          <p:nvPr/>
        </p:nvSpPr>
        <p:spPr>
          <a:xfrm>
            <a:off x="7172580" y="984541"/>
            <a:ext cx="1900168" cy="609600"/>
          </a:xfrm>
          <a:prstGeom prst="accentCallout1">
            <a:avLst>
              <a:gd name="adj1" fmla="val 18750"/>
              <a:gd name="adj2" fmla="val -8333"/>
              <a:gd name="adj3" fmla="val 327607"/>
              <a:gd name="adj4" fmla="val -62271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Multi-agent logic</a:t>
            </a:r>
          </a:p>
        </p:txBody>
      </p:sp>
    </p:spTree>
    <p:extLst>
      <p:ext uri="{BB962C8B-B14F-4D97-AF65-F5344CB8AC3E}">
        <p14:creationId xmlns:p14="http://schemas.microsoft.com/office/powerpoint/2010/main" val="4038610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DC000-27C5-6619-3975-52E50D320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56EF0EDF-F8D9-B0A7-30B7-E983340BA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977" y="1980345"/>
            <a:ext cx="5697071" cy="2476197"/>
          </a:xfrm>
          <a:prstGeom prst="rect">
            <a:avLst/>
          </a:prstGeom>
        </p:spPr>
      </p:pic>
      <p:sp>
        <p:nvSpPr>
          <p:cNvPr id="2" name="Objaśnienie liniowe 1 (kreska) 1">
            <a:extLst>
              <a:ext uri="{FF2B5EF4-FFF2-40B4-BE49-F238E27FC236}">
                <a16:creationId xmlns:a16="http://schemas.microsoft.com/office/drawing/2014/main" id="{973E61E8-1D9B-1C39-7291-44A491C9E185}"/>
              </a:ext>
            </a:extLst>
          </p:cNvPr>
          <p:cNvSpPr/>
          <p:nvPr/>
        </p:nvSpPr>
        <p:spPr>
          <a:xfrm>
            <a:off x="6353182" y="990479"/>
            <a:ext cx="1900168" cy="609600"/>
          </a:xfrm>
          <a:prstGeom prst="accentCallout1">
            <a:avLst>
              <a:gd name="adj1" fmla="val 18750"/>
              <a:gd name="adj2" fmla="val -8333"/>
              <a:gd name="adj3" fmla="val 327607"/>
              <a:gd name="adj4" fmla="val -62271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BA2EF44-C3E3-CE7F-7457-D0B9C687BC26}"/>
              </a:ext>
            </a:extLst>
          </p:cNvPr>
          <p:cNvSpPr txBox="1"/>
          <p:nvPr/>
        </p:nvSpPr>
        <p:spPr>
          <a:xfrm>
            <a:off x="8674923" y="650837"/>
            <a:ext cx="1062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Web GUI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6D7C8A3-EDA9-3BE9-B202-C0E3DE3B7268}"/>
              </a:ext>
            </a:extLst>
          </p:cNvPr>
          <p:cNvSpPr txBox="1"/>
          <p:nvPr/>
        </p:nvSpPr>
        <p:spPr>
          <a:xfrm>
            <a:off x="8697101" y="1020169"/>
            <a:ext cx="1246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Monitoring</a:t>
            </a:r>
          </a:p>
          <a:p>
            <a:r>
              <a:rPr lang="pl-PL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59889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5771B-180C-55FF-007D-17D1FFF72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BB536D-8444-2FA0-30EF-9D4AC5928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Challenges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C7817D48-D45C-A9C6-B541-CF7FCE1EA4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9289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72ADBBC6-5659-0CF2-D325-D1347EF0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779" y="1245870"/>
            <a:ext cx="5056361" cy="37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60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82506-8AC1-8A4A-38CD-B2994C913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FC69549F-11B3-38A2-2328-72928E761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430" y="1955800"/>
            <a:ext cx="54483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93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BFA51-B719-114A-EC1D-FE7F7CF30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5E3063C0-2763-D504-7864-97268C4D3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70" y="1511300"/>
            <a:ext cx="52959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63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98A82-0389-8FAB-A72D-631FF67D8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221929B7-9710-D543-3FDF-20313DA1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740" y="1714500"/>
            <a:ext cx="5245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5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0D712-318F-0455-9684-E88CED8D5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F4180E-C542-6236-E782-68AC307F3D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Evaluation Framework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26894B9B-4EB6-7607-1416-FF2EA420D7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/>
              <a:t>Challenges &gt; Metrics</a:t>
            </a:r>
          </a:p>
        </p:txBody>
      </p:sp>
    </p:spTree>
    <p:extLst>
      <p:ext uri="{BB962C8B-B14F-4D97-AF65-F5344CB8AC3E}">
        <p14:creationId xmlns:p14="http://schemas.microsoft.com/office/powerpoint/2010/main" val="696892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5711B7A5-3F4C-B73B-9676-6FA72C69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817" y="0"/>
            <a:ext cx="6088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62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A900C-7C5A-728A-F6E0-2E84A7E9C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AECBCB9F-3E53-BE4E-6604-1EAAA2D64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655" y="0"/>
            <a:ext cx="5780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25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37ED7BA-4E90-E0B1-40C5-E5ECA1866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32" y="1919139"/>
            <a:ext cx="3204308" cy="1616807"/>
          </a:xfrm>
        </p:spPr>
        <p:txBody>
          <a:bodyPr>
            <a:normAutofit/>
          </a:bodyPr>
          <a:lstStyle/>
          <a:p>
            <a:r>
              <a:rPr lang="pl-PL"/>
              <a:t>Multi-agent structures</a:t>
            </a:r>
          </a:p>
        </p:txBody>
      </p:sp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091FACDE-05E4-F0C1-3EF6-B2144780B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725" y="936992"/>
            <a:ext cx="7772400" cy="5197907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C15A729E-F4F3-467B-9BA8-4AA7A32CC772}"/>
              </a:ext>
            </a:extLst>
          </p:cNvPr>
          <p:cNvSpPr/>
          <p:nvPr/>
        </p:nvSpPr>
        <p:spPr>
          <a:xfrm>
            <a:off x="544406" y="4031731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Cooperating agents</a:t>
            </a:r>
          </a:p>
          <a:p>
            <a:pPr marL="180000"/>
            <a:endParaRPr lang="pl-PL" sz="80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pPr marL="180000"/>
            <a:endParaRPr lang="pl-PL" sz="80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pPr marL="180000"/>
            <a:endParaRPr lang="pl-PL" sz="80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pPr marL="180000"/>
            <a:endParaRPr lang="pl-PL" sz="80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pPr marL="180000"/>
            <a:endParaRPr lang="pl-PL" sz="80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pPr marL="180000"/>
            <a:endParaRPr lang="pl-PL" sz="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56EFCEE8-05DA-B349-AD2C-7F7637CC91BC}"/>
              </a:ext>
            </a:extLst>
          </p:cNvPr>
          <p:cNvCxnSpPr>
            <a:cxnSpLocks/>
          </p:cNvCxnSpPr>
          <p:nvPr/>
        </p:nvCxnSpPr>
        <p:spPr>
          <a:xfrm>
            <a:off x="485121" y="4036085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4D7FD97E-5961-E9D6-F105-11A839D86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325" y="238492"/>
            <a:ext cx="32258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1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92EFF-0893-F27F-036A-05AE5959A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13442277-B5FE-6FCE-2CFE-849F14B1A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919" y="0"/>
            <a:ext cx="5986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1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F471C-4330-C1F2-5FC4-6A7E7A8A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1B901676-8968-A0A6-DD9A-BEC87E198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196" y="0"/>
            <a:ext cx="6351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4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37ED7BA-4E90-E0B1-40C5-E5ECA1866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32" y="1919139"/>
            <a:ext cx="3204308" cy="1616807"/>
          </a:xfrm>
        </p:spPr>
        <p:txBody>
          <a:bodyPr>
            <a:normAutofit/>
          </a:bodyPr>
          <a:lstStyle/>
          <a:p>
            <a:r>
              <a:rPr lang="pl-PL"/>
              <a:t>Multi-agent structures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13FA3FC-0D5E-9D5A-F618-4CA6487B6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859" y="920750"/>
            <a:ext cx="7391400" cy="50165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A4937898-811C-764E-29C0-D92B5297C03C}"/>
              </a:ext>
            </a:extLst>
          </p:cNvPr>
          <p:cNvSpPr/>
          <p:nvPr/>
        </p:nvSpPr>
        <p:spPr>
          <a:xfrm>
            <a:off x="544406" y="4031731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Supervisory agent</a:t>
            </a:r>
          </a:p>
          <a:p>
            <a:pPr marL="180000"/>
            <a:endParaRPr lang="pl-PL" sz="80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pPr marL="180000"/>
            <a:endParaRPr lang="pl-PL" sz="80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pPr marL="180000"/>
            <a:endParaRPr lang="pl-PL" sz="80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pPr marL="180000"/>
            <a:endParaRPr lang="pl-PL" sz="80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pPr marL="180000"/>
            <a:endParaRPr lang="pl-PL" sz="80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pPr marL="180000"/>
            <a:endParaRPr lang="pl-PL" sz="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BE7E2980-3F3C-5588-8D66-04A09F659BF9}"/>
              </a:ext>
            </a:extLst>
          </p:cNvPr>
          <p:cNvCxnSpPr>
            <a:cxnSpLocks/>
          </p:cNvCxnSpPr>
          <p:nvPr/>
        </p:nvCxnSpPr>
        <p:spPr>
          <a:xfrm>
            <a:off x="485121" y="4036085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7A470349-4033-183A-4B88-901C444D3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325" y="238492"/>
            <a:ext cx="32258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63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37ED7BA-4E90-E0B1-40C5-E5ECA1866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32" y="1919139"/>
            <a:ext cx="3204308" cy="1616807"/>
          </a:xfrm>
        </p:spPr>
        <p:txBody>
          <a:bodyPr>
            <a:normAutofit/>
          </a:bodyPr>
          <a:lstStyle/>
          <a:p>
            <a:r>
              <a:rPr lang="pl-PL"/>
              <a:t>Multi-agent structures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26A6697-D0AF-65B4-4488-42E0C955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351" y="881412"/>
            <a:ext cx="7772400" cy="4667664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A4057835-3939-3F20-4FCB-7C844F7F11F7}"/>
              </a:ext>
            </a:extLst>
          </p:cNvPr>
          <p:cNvSpPr/>
          <p:nvPr/>
        </p:nvSpPr>
        <p:spPr>
          <a:xfrm>
            <a:off x="544406" y="4031731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Hierarchical teams</a:t>
            </a:r>
          </a:p>
          <a:p>
            <a:pPr marL="180000"/>
            <a:endParaRPr lang="pl-PL" sz="80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pPr marL="180000"/>
            <a:endParaRPr lang="pl-PL" sz="80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pPr marL="180000"/>
            <a:endParaRPr lang="pl-PL" sz="80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pPr marL="180000"/>
            <a:endParaRPr lang="pl-PL" sz="80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pPr marL="180000"/>
            <a:endParaRPr lang="pl-PL" sz="80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pPr marL="180000"/>
            <a:endParaRPr lang="pl-PL" sz="80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B914CE11-DD49-D412-DCE6-5CC499D9B59A}"/>
              </a:ext>
            </a:extLst>
          </p:cNvPr>
          <p:cNvCxnSpPr>
            <a:cxnSpLocks/>
          </p:cNvCxnSpPr>
          <p:nvPr/>
        </p:nvCxnSpPr>
        <p:spPr>
          <a:xfrm>
            <a:off x="485121" y="4036085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537B3D47-343D-3B35-C67B-C5E2222CA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325" y="238492"/>
            <a:ext cx="32258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66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10FB9-4B5D-E507-78D8-E503D896A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86AEF41F-28BE-C388-43B5-F04A5DE8ABEA}"/>
              </a:ext>
            </a:extLst>
          </p:cNvPr>
          <p:cNvGrpSpPr/>
          <p:nvPr/>
        </p:nvGrpSpPr>
        <p:grpSpPr>
          <a:xfrm>
            <a:off x="2830202" y="1645992"/>
            <a:ext cx="7462498" cy="3535176"/>
            <a:chOff x="1381986" y="736163"/>
            <a:chExt cx="5596875" cy="2651382"/>
          </a:xfrm>
        </p:grpSpPr>
        <p:pic>
          <p:nvPicPr>
            <p:cNvPr id="7" name="Grafika 6" descr="Robot kontur">
              <a:extLst>
                <a:ext uri="{FF2B5EF4-FFF2-40B4-BE49-F238E27FC236}">
                  <a16:creationId xmlns:a16="http://schemas.microsoft.com/office/drawing/2014/main" id="{2C0139D6-D67D-8A09-9421-27EC0038A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25834" y="1976107"/>
              <a:ext cx="712337" cy="712337"/>
            </a:xfrm>
            <a:prstGeom prst="rect">
              <a:avLst/>
            </a:prstGeom>
          </p:spPr>
        </p:pic>
        <p:pic>
          <p:nvPicPr>
            <p:cNvPr id="9" name="Grafika 8" descr="Narzędzia kontur">
              <a:extLst>
                <a:ext uri="{FF2B5EF4-FFF2-40B4-BE49-F238E27FC236}">
                  <a16:creationId xmlns:a16="http://schemas.microsoft.com/office/drawing/2014/main" id="{BE56E148-F821-9D00-136C-B32C90A65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1487" y="736163"/>
              <a:ext cx="417644" cy="417644"/>
            </a:xfrm>
            <a:prstGeom prst="rect">
              <a:avLst/>
            </a:prstGeom>
          </p:spPr>
        </p:pic>
        <p:grpSp>
          <p:nvGrpSpPr>
            <p:cNvPr id="60" name="Grupa 59">
              <a:extLst>
                <a:ext uri="{FF2B5EF4-FFF2-40B4-BE49-F238E27FC236}">
                  <a16:creationId xmlns:a16="http://schemas.microsoft.com/office/drawing/2014/main" id="{D47DC76E-940C-DB20-37E9-2AF061FB96EC}"/>
                </a:ext>
              </a:extLst>
            </p:cNvPr>
            <p:cNvGrpSpPr/>
            <p:nvPr/>
          </p:nvGrpSpPr>
          <p:grpSpPr>
            <a:xfrm>
              <a:off x="3165317" y="1725379"/>
              <a:ext cx="262332" cy="346730"/>
              <a:chOff x="5135030" y="1157722"/>
              <a:chExt cx="465476" cy="615231"/>
            </a:xfrm>
          </p:grpSpPr>
          <p:sp>
            <p:nvSpPr>
              <p:cNvPr id="58" name="Pierścień 57">
                <a:extLst>
                  <a:ext uri="{FF2B5EF4-FFF2-40B4-BE49-F238E27FC236}">
                    <a16:creationId xmlns:a16="http://schemas.microsoft.com/office/drawing/2014/main" id="{A0FFFF47-4C72-22F9-BABB-A2B65ADE359E}"/>
                  </a:ext>
                </a:extLst>
              </p:cNvPr>
              <p:cNvSpPr/>
              <p:nvPr/>
            </p:nvSpPr>
            <p:spPr>
              <a:xfrm>
                <a:off x="5196114" y="1284515"/>
                <a:ext cx="377372" cy="377372"/>
              </a:xfrm>
              <a:prstGeom prst="donut">
                <a:avLst>
                  <a:gd name="adj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1353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pole tekstowe 58">
                <a:extLst>
                  <a:ext uri="{FF2B5EF4-FFF2-40B4-BE49-F238E27FC236}">
                    <a16:creationId xmlns:a16="http://schemas.microsoft.com/office/drawing/2014/main" id="{38B60E77-7446-093D-B0B4-A027AC1EEB94}"/>
                  </a:ext>
                </a:extLst>
              </p:cNvPr>
              <p:cNvSpPr txBox="1"/>
              <p:nvPr/>
            </p:nvSpPr>
            <p:spPr>
              <a:xfrm>
                <a:off x="5135030" y="1157722"/>
                <a:ext cx="465476" cy="615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404" dirty="0"/>
                  <a:t>+</a:t>
                </a:r>
                <a:endParaRPr lang="pl-PL" sz="1353" dirty="0"/>
              </a:p>
            </p:txBody>
          </p:sp>
        </p:grpSp>
        <p:pic>
          <p:nvPicPr>
            <p:cNvPr id="2" name="Picture 12" descr="Neural Network Icon Images – Browse 47,444 Stock Photos ...">
              <a:extLst>
                <a:ext uri="{FF2B5EF4-FFF2-40B4-BE49-F238E27FC236}">
                  <a16:creationId xmlns:a16="http://schemas.microsoft.com/office/drawing/2014/main" id="{0EFE494B-7518-332C-B4CB-7C521F6845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9202" y="2103817"/>
              <a:ext cx="523514" cy="523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Obraz 2">
              <a:extLst>
                <a:ext uri="{FF2B5EF4-FFF2-40B4-BE49-F238E27FC236}">
                  <a16:creationId xmlns:a16="http://schemas.microsoft.com/office/drawing/2014/main" id="{DED10DF8-32B2-1A49-8BEF-5F779D3A0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4423" y="1549979"/>
              <a:ext cx="1464438" cy="1408401"/>
            </a:xfrm>
            <a:prstGeom prst="rect">
              <a:avLst/>
            </a:prstGeom>
          </p:spPr>
        </p:pic>
        <p:cxnSp>
          <p:nvCxnSpPr>
            <p:cNvPr id="5" name="Łącznik łamany 4">
              <a:extLst>
                <a:ext uri="{FF2B5EF4-FFF2-40B4-BE49-F238E27FC236}">
                  <a16:creationId xmlns:a16="http://schemas.microsoft.com/office/drawing/2014/main" id="{0CC878AC-1CDF-8C37-C846-E859BA2029D5}"/>
                </a:ext>
              </a:extLst>
            </p:cNvPr>
            <p:cNvCxnSpPr>
              <a:stCxn id="59" idx="3"/>
            </p:cNvCxnSpPr>
            <p:nvPr/>
          </p:nvCxnSpPr>
          <p:spPr>
            <a:xfrm>
              <a:off x="3427653" y="1898745"/>
              <a:ext cx="404329" cy="4074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Łącznik łamany 5">
              <a:extLst>
                <a:ext uri="{FF2B5EF4-FFF2-40B4-BE49-F238E27FC236}">
                  <a16:creationId xmlns:a16="http://schemas.microsoft.com/office/drawing/2014/main" id="{9089929F-271F-670E-10FB-850C55E37559}"/>
                </a:ext>
              </a:extLst>
            </p:cNvPr>
            <p:cNvCxnSpPr>
              <a:cxnSpLocks/>
              <a:stCxn id="9" idx="3"/>
              <a:endCxn id="59" idx="0"/>
            </p:cNvCxnSpPr>
            <p:nvPr/>
          </p:nvCxnSpPr>
          <p:spPr>
            <a:xfrm>
              <a:off x="2639131" y="944986"/>
              <a:ext cx="657352" cy="78039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łamany 20">
              <a:extLst>
                <a:ext uri="{FF2B5EF4-FFF2-40B4-BE49-F238E27FC236}">
                  <a16:creationId xmlns:a16="http://schemas.microsoft.com/office/drawing/2014/main" id="{6B8E2E5E-72D7-F22F-31FD-0C8368D32AFE}"/>
                </a:ext>
              </a:extLst>
            </p:cNvPr>
            <p:cNvCxnSpPr>
              <a:cxnSpLocks/>
              <a:stCxn id="2" idx="3"/>
              <a:endCxn id="59" idx="1"/>
            </p:cNvCxnSpPr>
            <p:nvPr/>
          </p:nvCxnSpPr>
          <p:spPr>
            <a:xfrm flipV="1">
              <a:off x="2152717" y="1898745"/>
              <a:ext cx="1012601" cy="46683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upa 37">
              <a:extLst>
                <a:ext uri="{FF2B5EF4-FFF2-40B4-BE49-F238E27FC236}">
                  <a16:creationId xmlns:a16="http://schemas.microsoft.com/office/drawing/2014/main" id="{411CD00B-85A6-61D2-AA42-EAD8D4395B3A}"/>
                </a:ext>
              </a:extLst>
            </p:cNvPr>
            <p:cNvGrpSpPr/>
            <p:nvPr/>
          </p:nvGrpSpPr>
          <p:grpSpPr>
            <a:xfrm>
              <a:off x="4508528" y="2208832"/>
              <a:ext cx="944780" cy="243464"/>
              <a:chOff x="7532914" y="3895155"/>
              <a:chExt cx="1676400" cy="431997"/>
            </a:xfrm>
          </p:grpSpPr>
          <p:pic>
            <p:nvPicPr>
              <p:cNvPr id="26" name="Obraz 25">
                <a:extLst>
                  <a:ext uri="{FF2B5EF4-FFF2-40B4-BE49-F238E27FC236}">
                    <a16:creationId xmlns:a16="http://schemas.microsoft.com/office/drawing/2014/main" id="{BE1CC39D-6E1F-36C8-28A3-3DEDA13DA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666692">
                <a:off x="7838814" y="3895155"/>
                <a:ext cx="431997" cy="431997"/>
              </a:xfrm>
              <a:prstGeom prst="rect">
                <a:avLst/>
              </a:prstGeom>
            </p:spPr>
          </p:pic>
          <p:cxnSp>
            <p:nvCxnSpPr>
              <p:cNvPr id="33" name="Łącznik prosty 32">
                <a:extLst>
                  <a:ext uri="{FF2B5EF4-FFF2-40B4-BE49-F238E27FC236}">
                    <a16:creationId xmlns:a16="http://schemas.microsoft.com/office/drawing/2014/main" id="{7DCBDC48-BD9C-7423-C8D2-CE1390010EB5}"/>
                  </a:ext>
                </a:extLst>
              </p:cNvPr>
              <p:cNvCxnSpPr/>
              <p:nvPr/>
            </p:nvCxnSpPr>
            <p:spPr>
              <a:xfrm>
                <a:off x="7532914" y="4107544"/>
                <a:ext cx="319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Łącznik prosty 33">
                <a:extLst>
                  <a:ext uri="{FF2B5EF4-FFF2-40B4-BE49-F238E27FC236}">
                    <a16:creationId xmlns:a16="http://schemas.microsoft.com/office/drawing/2014/main" id="{68CC217C-7D69-70A1-3827-87142595B2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4114" y="4114801"/>
                <a:ext cx="965200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pole tekstowe 44">
              <a:extLst>
                <a:ext uri="{FF2B5EF4-FFF2-40B4-BE49-F238E27FC236}">
                  <a16:creationId xmlns:a16="http://schemas.microsoft.com/office/drawing/2014/main" id="{B8F8031E-9D4F-F9D3-2F65-6D058F0B7B89}"/>
                </a:ext>
              </a:extLst>
            </p:cNvPr>
            <p:cNvSpPr txBox="1"/>
            <p:nvPr/>
          </p:nvSpPr>
          <p:spPr>
            <a:xfrm>
              <a:off x="1381986" y="2777927"/>
              <a:ext cx="1012826" cy="225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353" dirty="0"/>
                <a:t>Model językowy</a:t>
              </a:r>
            </a:p>
          </p:txBody>
        </p:sp>
        <p:sp>
          <p:nvSpPr>
            <p:cNvPr id="46" name="pole tekstowe 45">
              <a:extLst>
                <a:ext uri="{FF2B5EF4-FFF2-40B4-BE49-F238E27FC236}">
                  <a16:creationId xmlns:a16="http://schemas.microsoft.com/office/drawing/2014/main" id="{DBFC4760-08E9-63B0-9DCC-29D4CBF9742C}"/>
                </a:ext>
              </a:extLst>
            </p:cNvPr>
            <p:cNvSpPr txBox="1"/>
            <p:nvPr/>
          </p:nvSpPr>
          <p:spPr>
            <a:xfrm>
              <a:off x="3940134" y="2777927"/>
              <a:ext cx="462242" cy="225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353"/>
                <a:t>Agent</a:t>
              </a:r>
            </a:p>
          </p:txBody>
        </p:sp>
        <p:sp>
          <p:nvSpPr>
            <p:cNvPr id="47" name="pole tekstowe 46">
              <a:extLst>
                <a:ext uri="{FF2B5EF4-FFF2-40B4-BE49-F238E27FC236}">
                  <a16:creationId xmlns:a16="http://schemas.microsoft.com/office/drawing/2014/main" id="{0065D988-B354-044A-3969-C75CD2D196BC}"/>
                </a:ext>
              </a:extLst>
            </p:cNvPr>
            <p:cNvSpPr txBox="1"/>
            <p:nvPr/>
          </p:nvSpPr>
          <p:spPr>
            <a:xfrm>
              <a:off x="5886607" y="3162147"/>
              <a:ext cx="699086" cy="225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353"/>
                <a:t>Agentic AI</a:t>
              </a:r>
            </a:p>
          </p:txBody>
        </p:sp>
        <p:sp>
          <p:nvSpPr>
            <p:cNvPr id="49" name="pole tekstowe 48">
              <a:extLst>
                <a:ext uri="{FF2B5EF4-FFF2-40B4-BE49-F238E27FC236}">
                  <a16:creationId xmlns:a16="http://schemas.microsoft.com/office/drawing/2014/main" id="{105350CB-6198-F312-54E3-AC5D953C128E}"/>
                </a:ext>
              </a:extLst>
            </p:cNvPr>
            <p:cNvSpPr txBox="1"/>
            <p:nvPr/>
          </p:nvSpPr>
          <p:spPr>
            <a:xfrm>
              <a:off x="2104102" y="1224295"/>
              <a:ext cx="695335" cy="225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353" dirty="0"/>
                <a:t>Narzędzia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235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6A019-4B82-612F-C666-E65BE2449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FA1ED428-057B-0C8B-0E9E-04EEF30E9B07}"/>
              </a:ext>
            </a:extLst>
          </p:cNvPr>
          <p:cNvGrpSpPr/>
          <p:nvPr/>
        </p:nvGrpSpPr>
        <p:grpSpPr>
          <a:xfrm>
            <a:off x="2777647" y="1645992"/>
            <a:ext cx="7515053" cy="3535176"/>
            <a:chOff x="1342571" y="736163"/>
            <a:chExt cx="5636290" cy="2651382"/>
          </a:xfrm>
        </p:grpSpPr>
        <p:pic>
          <p:nvPicPr>
            <p:cNvPr id="7" name="Grafika 6" descr="Robot kontur">
              <a:extLst>
                <a:ext uri="{FF2B5EF4-FFF2-40B4-BE49-F238E27FC236}">
                  <a16:creationId xmlns:a16="http://schemas.microsoft.com/office/drawing/2014/main" id="{12DDC8C3-23AE-5E2B-BF75-8E96F242B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25834" y="1976107"/>
              <a:ext cx="712337" cy="712337"/>
            </a:xfrm>
            <a:prstGeom prst="rect">
              <a:avLst/>
            </a:prstGeom>
          </p:spPr>
        </p:pic>
        <p:pic>
          <p:nvPicPr>
            <p:cNvPr id="9" name="Grafika 8" descr="Narzędzia kontur">
              <a:extLst>
                <a:ext uri="{FF2B5EF4-FFF2-40B4-BE49-F238E27FC236}">
                  <a16:creationId xmlns:a16="http://schemas.microsoft.com/office/drawing/2014/main" id="{42BF73F1-0629-7312-F420-9DCDB2DE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1487" y="736163"/>
              <a:ext cx="417644" cy="417644"/>
            </a:xfrm>
            <a:prstGeom prst="rect">
              <a:avLst/>
            </a:prstGeom>
          </p:spPr>
        </p:pic>
        <p:grpSp>
          <p:nvGrpSpPr>
            <p:cNvPr id="60" name="Grupa 59">
              <a:extLst>
                <a:ext uri="{FF2B5EF4-FFF2-40B4-BE49-F238E27FC236}">
                  <a16:creationId xmlns:a16="http://schemas.microsoft.com/office/drawing/2014/main" id="{63ABB581-1303-6A29-650A-DDB33F1F1398}"/>
                </a:ext>
              </a:extLst>
            </p:cNvPr>
            <p:cNvGrpSpPr/>
            <p:nvPr/>
          </p:nvGrpSpPr>
          <p:grpSpPr>
            <a:xfrm>
              <a:off x="3149555" y="1725379"/>
              <a:ext cx="262870" cy="346730"/>
              <a:chOff x="5107056" y="1157722"/>
              <a:chExt cx="466430" cy="615231"/>
            </a:xfrm>
          </p:grpSpPr>
          <p:sp>
            <p:nvSpPr>
              <p:cNvPr id="58" name="Pierścień 57">
                <a:extLst>
                  <a:ext uri="{FF2B5EF4-FFF2-40B4-BE49-F238E27FC236}">
                    <a16:creationId xmlns:a16="http://schemas.microsoft.com/office/drawing/2014/main" id="{65CEE630-1E27-10AB-53DA-6790F034E741}"/>
                  </a:ext>
                </a:extLst>
              </p:cNvPr>
              <p:cNvSpPr/>
              <p:nvPr/>
            </p:nvSpPr>
            <p:spPr>
              <a:xfrm>
                <a:off x="5196114" y="1284515"/>
                <a:ext cx="377372" cy="377372"/>
              </a:xfrm>
              <a:prstGeom prst="donut">
                <a:avLst>
                  <a:gd name="adj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1353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pole tekstowe 58">
                <a:extLst>
                  <a:ext uri="{FF2B5EF4-FFF2-40B4-BE49-F238E27FC236}">
                    <a16:creationId xmlns:a16="http://schemas.microsoft.com/office/drawing/2014/main" id="{8017691C-1B2F-6C06-407C-3EFACD10BEDD}"/>
                  </a:ext>
                </a:extLst>
              </p:cNvPr>
              <p:cNvSpPr txBox="1"/>
              <p:nvPr/>
            </p:nvSpPr>
            <p:spPr>
              <a:xfrm>
                <a:off x="5107056" y="1157722"/>
                <a:ext cx="465476" cy="615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2404" dirty="0"/>
                  <a:t>+</a:t>
                </a:r>
                <a:endParaRPr lang="pl-PL" sz="1353" dirty="0"/>
              </a:p>
            </p:txBody>
          </p:sp>
        </p:grpSp>
        <p:pic>
          <p:nvPicPr>
            <p:cNvPr id="2" name="Picture 12" descr="Neural Network Icon Images – Browse 47,444 Stock Photos ...">
              <a:extLst>
                <a:ext uri="{FF2B5EF4-FFF2-40B4-BE49-F238E27FC236}">
                  <a16:creationId xmlns:a16="http://schemas.microsoft.com/office/drawing/2014/main" id="{8C33B7F5-6980-983F-09F7-1491FA48BC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9202" y="2103817"/>
              <a:ext cx="523514" cy="523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Obraz 2">
              <a:extLst>
                <a:ext uri="{FF2B5EF4-FFF2-40B4-BE49-F238E27FC236}">
                  <a16:creationId xmlns:a16="http://schemas.microsoft.com/office/drawing/2014/main" id="{7F9A4B87-AAC3-4D02-A4FC-AA1518896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4423" y="1549979"/>
              <a:ext cx="1464438" cy="1408401"/>
            </a:xfrm>
            <a:prstGeom prst="rect">
              <a:avLst/>
            </a:prstGeom>
          </p:spPr>
        </p:pic>
        <p:cxnSp>
          <p:nvCxnSpPr>
            <p:cNvPr id="5" name="Łącznik łamany 4">
              <a:extLst>
                <a:ext uri="{FF2B5EF4-FFF2-40B4-BE49-F238E27FC236}">
                  <a16:creationId xmlns:a16="http://schemas.microsoft.com/office/drawing/2014/main" id="{63164F3E-FFA3-D444-516E-493C79E16F8B}"/>
                </a:ext>
              </a:extLst>
            </p:cNvPr>
            <p:cNvCxnSpPr>
              <a:stCxn id="59" idx="3"/>
            </p:cNvCxnSpPr>
            <p:nvPr/>
          </p:nvCxnSpPr>
          <p:spPr>
            <a:xfrm>
              <a:off x="3411887" y="1898745"/>
              <a:ext cx="404329" cy="4074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Łącznik łamany 5">
              <a:extLst>
                <a:ext uri="{FF2B5EF4-FFF2-40B4-BE49-F238E27FC236}">
                  <a16:creationId xmlns:a16="http://schemas.microsoft.com/office/drawing/2014/main" id="{CC244C2F-F202-5722-1850-4726806FA6E7}"/>
                </a:ext>
              </a:extLst>
            </p:cNvPr>
            <p:cNvCxnSpPr>
              <a:cxnSpLocks/>
              <a:stCxn id="9" idx="3"/>
              <a:endCxn id="59" idx="0"/>
            </p:cNvCxnSpPr>
            <p:nvPr/>
          </p:nvCxnSpPr>
          <p:spPr>
            <a:xfrm>
              <a:off x="2639131" y="944986"/>
              <a:ext cx="641590" cy="78039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łamany 20">
              <a:extLst>
                <a:ext uri="{FF2B5EF4-FFF2-40B4-BE49-F238E27FC236}">
                  <a16:creationId xmlns:a16="http://schemas.microsoft.com/office/drawing/2014/main" id="{3E0B1DD0-F333-BE44-9DDA-A70B1E22C544}"/>
                </a:ext>
              </a:extLst>
            </p:cNvPr>
            <p:cNvCxnSpPr>
              <a:cxnSpLocks/>
              <a:stCxn id="2" idx="3"/>
              <a:endCxn id="59" idx="1"/>
            </p:cNvCxnSpPr>
            <p:nvPr/>
          </p:nvCxnSpPr>
          <p:spPr>
            <a:xfrm flipV="1">
              <a:off x="2152717" y="1898745"/>
              <a:ext cx="996839" cy="466829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upa 37">
              <a:extLst>
                <a:ext uri="{FF2B5EF4-FFF2-40B4-BE49-F238E27FC236}">
                  <a16:creationId xmlns:a16="http://schemas.microsoft.com/office/drawing/2014/main" id="{9E2A1293-61E0-4110-30A0-0EEEC4022CCC}"/>
                </a:ext>
              </a:extLst>
            </p:cNvPr>
            <p:cNvGrpSpPr/>
            <p:nvPr/>
          </p:nvGrpSpPr>
          <p:grpSpPr>
            <a:xfrm>
              <a:off x="4508528" y="2208832"/>
              <a:ext cx="944780" cy="243464"/>
              <a:chOff x="7532914" y="3895155"/>
              <a:chExt cx="1676400" cy="431997"/>
            </a:xfrm>
          </p:grpSpPr>
          <p:pic>
            <p:nvPicPr>
              <p:cNvPr id="26" name="Obraz 25">
                <a:extLst>
                  <a:ext uri="{FF2B5EF4-FFF2-40B4-BE49-F238E27FC236}">
                    <a16:creationId xmlns:a16="http://schemas.microsoft.com/office/drawing/2014/main" id="{BE84C813-F265-BF9D-DEC4-AF3F7CD4AB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666692">
                <a:off x="7838814" y="3895155"/>
                <a:ext cx="431997" cy="431997"/>
              </a:xfrm>
              <a:prstGeom prst="rect">
                <a:avLst/>
              </a:prstGeom>
            </p:spPr>
          </p:pic>
          <p:cxnSp>
            <p:nvCxnSpPr>
              <p:cNvPr id="33" name="Łącznik prosty 32">
                <a:extLst>
                  <a:ext uri="{FF2B5EF4-FFF2-40B4-BE49-F238E27FC236}">
                    <a16:creationId xmlns:a16="http://schemas.microsoft.com/office/drawing/2014/main" id="{63796B0A-7DF2-1BDF-2939-86C6B155C577}"/>
                  </a:ext>
                </a:extLst>
              </p:cNvPr>
              <p:cNvCxnSpPr/>
              <p:nvPr/>
            </p:nvCxnSpPr>
            <p:spPr>
              <a:xfrm>
                <a:off x="7532914" y="4107544"/>
                <a:ext cx="319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Łącznik prosty 33">
                <a:extLst>
                  <a:ext uri="{FF2B5EF4-FFF2-40B4-BE49-F238E27FC236}">
                    <a16:creationId xmlns:a16="http://schemas.microsoft.com/office/drawing/2014/main" id="{68C1A519-2352-291C-BD66-86AEC7CC95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4114" y="4114801"/>
                <a:ext cx="965200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pole tekstowe 44">
              <a:extLst>
                <a:ext uri="{FF2B5EF4-FFF2-40B4-BE49-F238E27FC236}">
                  <a16:creationId xmlns:a16="http://schemas.microsoft.com/office/drawing/2014/main" id="{10AA08FF-65A1-B8F5-5993-8EBE442C471F}"/>
                </a:ext>
              </a:extLst>
            </p:cNvPr>
            <p:cNvSpPr txBox="1"/>
            <p:nvPr/>
          </p:nvSpPr>
          <p:spPr>
            <a:xfrm>
              <a:off x="1342571" y="2777927"/>
              <a:ext cx="1058848" cy="225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353" dirty="0"/>
                <a:t>Language Model</a:t>
              </a:r>
            </a:p>
          </p:txBody>
        </p:sp>
        <p:sp>
          <p:nvSpPr>
            <p:cNvPr id="46" name="pole tekstowe 45">
              <a:extLst>
                <a:ext uri="{FF2B5EF4-FFF2-40B4-BE49-F238E27FC236}">
                  <a16:creationId xmlns:a16="http://schemas.microsoft.com/office/drawing/2014/main" id="{53C77C30-2381-C74F-28E5-E2763ACE0FB7}"/>
                </a:ext>
              </a:extLst>
            </p:cNvPr>
            <p:cNvSpPr txBox="1"/>
            <p:nvPr/>
          </p:nvSpPr>
          <p:spPr>
            <a:xfrm>
              <a:off x="3940134" y="2777927"/>
              <a:ext cx="462242" cy="225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353"/>
                <a:t>Agent</a:t>
              </a:r>
            </a:p>
          </p:txBody>
        </p:sp>
        <p:sp>
          <p:nvSpPr>
            <p:cNvPr id="47" name="pole tekstowe 46">
              <a:extLst>
                <a:ext uri="{FF2B5EF4-FFF2-40B4-BE49-F238E27FC236}">
                  <a16:creationId xmlns:a16="http://schemas.microsoft.com/office/drawing/2014/main" id="{220617C0-50B1-0536-F8FB-46FAFF04402D}"/>
                </a:ext>
              </a:extLst>
            </p:cNvPr>
            <p:cNvSpPr txBox="1"/>
            <p:nvPr/>
          </p:nvSpPr>
          <p:spPr>
            <a:xfrm>
              <a:off x="5886607" y="3162147"/>
              <a:ext cx="699086" cy="225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353"/>
                <a:t>Agentic AI</a:t>
              </a:r>
            </a:p>
          </p:txBody>
        </p:sp>
        <p:sp>
          <p:nvSpPr>
            <p:cNvPr id="49" name="pole tekstowe 48">
              <a:extLst>
                <a:ext uri="{FF2B5EF4-FFF2-40B4-BE49-F238E27FC236}">
                  <a16:creationId xmlns:a16="http://schemas.microsoft.com/office/drawing/2014/main" id="{CFAFB542-D848-5155-B47E-1E12D800C1A1}"/>
                </a:ext>
              </a:extLst>
            </p:cNvPr>
            <p:cNvSpPr txBox="1"/>
            <p:nvPr/>
          </p:nvSpPr>
          <p:spPr>
            <a:xfrm>
              <a:off x="2167164" y="1224295"/>
              <a:ext cx="432234" cy="225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353" dirty="0"/>
                <a:t>Tools</a:t>
              </a:r>
            </a:p>
          </p:txBody>
        </p:sp>
      </p:grpSp>
      <p:pic>
        <p:nvPicPr>
          <p:cNvPr id="1026" name="Picture 2" descr="PNG and vector formats (SVG, EPS ...">
            <a:extLst>
              <a:ext uri="{FF2B5EF4-FFF2-40B4-BE49-F238E27FC236}">
                <a16:creationId xmlns:a16="http://schemas.microsoft.com/office/drawing/2014/main" id="{A8F6031A-C392-43A2-DDA7-85BF6F0EA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260" y="4989602"/>
            <a:ext cx="1512889" cy="23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ewAI | Investment | Insight Partners">
            <a:extLst>
              <a:ext uri="{FF2B5EF4-FFF2-40B4-BE49-F238E27FC236}">
                <a16:creationId xmlns:a16="http://schemas.microsoft.com/office/drawing/2014/main" id="{8D8EBBE5-EFBC-3977-4F21-2646C1EA5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079" y="5291695"/>
            <a:ext cx="1157251" cy="35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gent Development Kit">
            <a:extLst>
              <a:ext uri="{FF2B5EF4-FFF2-40B4-BE49-F238E27FC236}">
                <a16:creationId xmlns:a16="http://schemas.microsoft.com/office/drawing/2014/main" id="{6FAEB557-FACA-B12F-15A8-9B6567FED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448" y="5706856"/>
            <a:ext cx="466512" cy="46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6E2187A1-46C8-53F9-4EB1-046BB73380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6152" y="6173368"/>
            <a:ext cx="1721644" cy="36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21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1" descr="Robot kontur">
            <a:extLst>
              <a:ext uri="{FF2B5EF4-FFF2-40B4-BE49-F238E27FC236}">
                <a16:creationId xmlns:a16="http://schemas.microsoft.com/office/drawing/2014/main" id="{0E3DA827-AE97-E0A4-728B-03F1A00F8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555" y="2954108"/>
            <a:ext cx="949783" cy="949783"/>
          </a:xfrm>
          <a:prstGeom prst="rect">
            <a:avLst/>
          </a:prstGeom>
        </p:spPr>
      </p:pic>
      <p:pic>
        <p:nvPicPr>
          <p:cNvPr id="3" name="Picture 2" descr="PNG and vector formats (SVG, EPS ...">
            <a:extLst>
              <a:ext uri="{FF2B5EF4-FFF2-40B4-BE49-F238E27FC236}">
                <a16:creationId xmlns:a16="http://schemas.microsoft.com/office/drawing/2014/main" id="{B103D71E-3CF2-312F-1149-9575146B5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578" y="4187936"/>
            <a:ext cx="1512889" cy="23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075DB45B-F26B-54CC-1B65-E7B7B5051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145" y="1953016"/>
            <a:ext cx="6210300" cy="33528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DD750C55-6D78-1A44-2A6E-229E0B71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145" y="1412484"/>
            <a:ext cx="5511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74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EA520-247F-6908-B33F-DE51095FC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1" descr="Robot kontur">
            <a:extLst>
              <a:ext uri="{FF2B5EF4-FFF2-40B4-BE49-F238E27FC236}">
                <a16:creationId xmlns:a16="http://schemas.microsoft.com/office/drawing/2014/main" id="{50071EF4-DE33-7435-93AD-DA3F42264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555" y="2954108"/>
            <a:ext cx="949783" cy="949783"/>
          </a:xfrm>
          <a:prstGeom prst="rect">
            <a:avLst/>
          </a:prstGeom>
        </p:spPr>
      </p:pic>
      <p:pic>
        <p:nvPicPr>
          <p:cNvPr id="3" name="Picture 2" descr="PNG and vector formats (SVG, EPS ...">
            <a:extLst>
              <a:ext uri="{FF2B5EF4-FFF2-40B4-BE49-F238E27FC236}">
                <a16:creationId xmlns:a16="http://schemas.microsoft.com/office/drawing/2014/main" id="{4805DD6A-245B-0B77-4B02-7C61B2E7E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578" y="4187936"/>
            <a:ext cx="1512889" cy="23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F9FC5E1C-A63D-C890-B911-ED0CDB461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138" y="0"/>
            <a:ext cx="5692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1508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_aw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>
              <a:lumMod val="50000"/>
              <a:lumOff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tyw_aw" id="{3CEC4B4F-795A-D845-9F0C-14B0FBA9BC3E}" vid="{E3BEDF86-C573-4840-95E2-7D31C61DE2D6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motyw_aw</Template>
  <TotalTime>2095</TotalTime>
  <Words>103</Words>
  <Application>Microsoft Macintosh PowerPoint</Application>
  <PresentationFormat>Panoramiczny</PresentationFormat>
  <Paragraphs>65</Paragraphs>
  <Slides>31</Slides>
  <Notes>3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31</vt:i4>
      </vt:variant>
    </vt:vector>
  </HeadingPairs>
  <TitlesOfParts>
    <vt:vector size="36" baseType="lpstr">
      <vt:lpstr>Arial</vt:lpstr>
      <vt:lpstr>Calibri</vt:lpstr>
      <vt:lpstr>Franklin Gothic Medium</vt:lpstr>
      <vt:lpstr>Helvetica Neue Condensed</vt:lpstr>
      <vt:lpstr>motyw_aw</vt:lpstr>
      <vt:lpstr>Multi-agent structures</vt:lpstr>
      <vt:lpstr>Agents in multi-agent structures can be organized into different hierarchical structures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Agent needs to communicate</vt:lpstr>
      <vt:lpstr>Prezentacja programu PowerPoint</vt:lpstr>
      <vt:lpstr>This communication needs to be managed</vt:lpstr>
      <vt:lpstr>Agents needs to broadcast its skills and capabilities…</vt:lpstr>
      <vt:lpstr>… and serve its services</vt:lpstr>
      <vt:lpstr>Prezentacja programu PowerPoint</vt:lpstr>
      <vt:lpstr>Control points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Challenges</vt:lpstr>
      <vt:lpstr>Prezentacja programu PowerPoint</vt:lpstr>
      <vt:lpstr>Prezentacja programu PowerPoint</vt:lpstr>
      <vt:lpstr>Prezentacja programu PowerPoint</vt:lpstr>
      <vt:lpstr>Prezentacja programu PowerPoint</vt:lpstr>
      <vt:lpstr>Evaluation Framework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Inteligencja cyfrowa</dc:title>
  <dc:creator>Wodecki Andrzej</dc:creator>
  <cp:keywords>, docId:03157616C285E6D912DD5749A5F6E2C0</cp:keywords>
  <cp:lastModifiedBy>Andrzej Wodecki</cp:lastModifiedBy>
  <cp:revision>151</cp:revision>
  <dcterms:created xsi:type="dcterms:W3CDTF">2023-03-27T08:30:38Z</dcterms:created>
  <dcterms:modified xsi:type="dcterms:W3CDTF">2025-09-30T06:31:46Z</dcterms:modified>
</cp:coreProperties>
</file>